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7" r:id="rId4"/>
    <p:sldId id="268" r:id="rId5"/>
    <p:sldId id="270" r:id="rId6"/>
    <p:sldId id="273" r:id="rId7"/>
    <p:sldId id="272" r:id="rId8"/>
    <p:sldId id="271" r:id="rId9"/>
    <p:sldId id="274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1B300"/>
    <a:srgbClr val="182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E3AF0-C361-6A46-1319-2F4CDCC1D748}" v="347" dt="2024-04-08T23:33:26.884"/>
    <p1510:client id="{1443D7CA-3377-697C-554D-D22301AAD5AD}" v="5" dt="2024-04-08T21:24:30.899"/>
    <p1510:client id="{1B4D74ED-8071-AF28-78EF-E34A840833CD}" v="86" dt="2024-04-09T00:18:58.551"/>
    <p1510:client id="{1F4457D6-EA31-A9AC-8D83-FF41261F430C}" v="17" dt="2024-04-09T00:45:36.248"/>
    <p1510:client id="{3B04427F-0F28-4B76-6B0B-1B25EA80272C}" v="10" dt="2024-04-07T17:08:25.893"/>
    <p1510:client id="{6ED743CC-35D1-B9CE-764B-2045C590C74A}" v="2" dt="2024-04-08T02:22:12.312"/>
    <p1510:client id="{81967BF2-7822-895B-0E19-2FEBF8ADC65A}" v="272" dt="2024-04-08T22:29:07.122"/>
    <p1510:client id="{CDBC1013-64C6-2B40-F3E3-719DF0E6F922}" v="433" dt="2024-04-08T22:58:20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504FC-F642-1A4D-BFD7-E526F0BE705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4A8A1-CB66-A146-8566-AD364AAF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92A1-09E0-2A43-935C-40000EF3A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0DF63-15AC-C341-88A5-B915E0F7CB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9C99-FBA1-CB49-A694-41EF27E2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B5FADA-AAD4-5C49-91B0-2C5F5158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63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0883-CF5F-4B40-961C-5D91C51B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AC1B3-C6E7-EE49-A158-57D4A066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A2DF-864E-5740-A8E3-5C853370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58728-DEBE-6C47-B15C-FB4EB09D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CA49-D7AB-094B-8E19-46463626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46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9A810-2A86-B941-9474-4238DB81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E711-8FDE-1B4A-B816-1BDDE6FAE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1B12-6C30-4F4C-A75F-2725C782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57EB-B0DE-8E4D-9AB7-ADF96FEF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018-DFF7-AB42-BA24-888279BC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52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E689-2C75-D946-BC0D-C9837BB2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8BAE-85D5-F546-9BD5-B665D92F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C93E8-290F-8843-B5B6-A01444CA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BF37AD-D891-A240-93F2-E2D6517D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6C528-A45C-2E44-8257-744C6CE0489F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9D1A07-E479-2147-BB05-8996A1B8EC28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D6D1-4A75-2F4B-9781-335245C5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72D3-99F8-AE45-90F9-9BCD2053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C356-D22E-5746-A900-68D6683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358998-9426-8540-BFC5-4FFF5FA7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2D937-B17F-FA43-8BC7-E32AFFE098DB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E4A42-C4CF-004D-AA7A-2707685A5A3F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25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FD41-DB1C-AC4D-B6DC-397CE5820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4BCAA-59EC-AE46-89BD-9E10E0B37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9657E-EBF2-D64E-91A8-99AF3631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5490F3-BEE5-EC4A-B3DE-0582C8D6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B6E442-9177-6D46-A86D-59DC8622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8690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1552-A723-FC4B-A899-7DAECEF2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44A5-7434-0343-B003-438CF4A9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70FF1-CA8C-4345-B663-5615B0E7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81478-527C-4F4C-AE86-3D04E7B6F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DC993-929D-D84D-904A-2367E5E50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59009-D973-B540-905C-69971AC5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4538C-C53D-3C44-ACE8-EB8F23F1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5BC32-CC53-674A-829F-774F9715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60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E36B-69AD-0644-ADEE-D8D55016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0FE65-E1EF-784A-98C0-33028383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1E501-F6A5-5741-B0D3-378FE421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84F13-0C5F-3440-8DF0-8BB3A666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95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0233-1456-A34A-945F-6BE58E1D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C509C-B954-4F46-B69A-7D2F71D3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4DE53-FE61-5049-A300-599D3C9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7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6C58-0C24-2E46-B7D5-A3B598D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1916-E038-D34D-9947-8E649099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EB54B-5A8E-B742-8570-53CE323C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F6441-1961-C64F-A5AC-857DFE57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109F-BC21-244C-9675-7BAFC18F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D455B-142C-0248-85B6-38667AEE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28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FC71-C017-264B-A891-58DF4B38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0D787-FDEA-9745-A69F-E8717EB71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1DF3E-BE97-6E48-8792-1127EBC9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10397-730A-8D4E-A4B0-9A34D2BA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B58B1-CBBA-364E-AD14-F853CC0B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22830-381C-A74D-B61C-DEA1C5DC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32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16909-27C7-1B46-906B-5DE2A311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1CF0-6D69-7341-A2E4-1666B0F5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55DE-E9F4-564D-8606-044506B80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CC8B-654A-7544-9185-19F02E12E6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0E7451-0637-DC4E-B327-C6CE081DE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nanoph-2022-0306" TargetMode="External"/><Relationship Id="rId7" Type="http://schemas.openxmlformats.org/officeDocument/2006/relationships/hyperlink" Target="https://www.jawoollam.com/resources/ellipsometry-faq" TargetMode="External"/><Relationship Id="rId2" Type="http://schemas.openxmlformats.org/officeDocument/2006/relationships/hyperlink" Target="https://medium.com/@etirismagazine/quantum-computing-and-data-storage-navigating-the-challenges-ahead-ceb05d1784f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21/acsami.6b13713" TargetMode="External"/><Relationship Id="rId5" Type="http://schemas.openxmlformats.org/officeDocument/2006/relationships/hyperlink" Target="https://doi.org/10.3390/ijms18081772" TargetMode="External"/><Relationship Id="rId4" Type="http://schemas.openxmlformats.org/officeDocument/2006/relationships/hyperlink" Target="https://doi.org/10.1088/1361-6668/acc2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F27C-4B3E-E64E-AAEA-01E69BDB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412" y="1252241"/>
            <a:ext cx="10443588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dirty="0">
                <a:latin typeface="Arial"/>
                <a:cs typeface="Arial"/>
              </a:rPr>
              <a:t>Thin Films for Quantum Networking: </a:t>
            </a:r>
            <a:br>
              <a:rPr lang="en-US" sz="5000" dirty="0">
                <a:latin typeface="Arial"/>
                <a:cs typeface="Arial"/>
              </a:rPr>
            </a:br>
            <a:r>
              <a:rPr lang="en-US" sz="5000" dirty="0">
                <a:latin typeface="Arial"/>
                <a:cs typeface="Arial"/>
              </a:rPr>
              <a:t>Effect of P-type Doping on Spin Coated ITO Thin Films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0D918-350A-4546-AB86-9ED0F984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412" y="4295721"/>
            <a:ext cx="1044358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>
                <a:latin typeface="Arial"/>
                <a:cs typeface="Arial"/>
              </a:rPr>
              <a:t>Selena Lamborn, </a:t>
            </a:r>
            <a:r>
              <a:rPr lang="en-US" sz="2500" b="0">
                <a:latin typeface="Arial"/>
                <a:cs typeface="Arial"/>
              </a:rPr>
              <a:t>Madison King, </a:t>
            </a:r>
            <a:endParaRPr lang="en-US" sz="2500" b="0"/>
          </a:p>
          <a:p>
            <a:r>
              <a:rPr lang="en-US" sz="2500" b="0">
                <a:latin typeface="Arial"/>
                <a:cs typeface="Arial"/>
              </a:rPr>
              <a:t>Henry Garland and Dr. Stephanie Hurst</a:t>
            </a:r>
            <a:endParaRPr lang="en-US" sz="2500" b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5A966-35BF-3748-B45F-8A5541D9BF3D}"/>
              </a:ext>
            </a:extLst>
          </p:cNvPr>
          <p:cNvSpPr/>
          <p:nvPr/>
        </p:nvSpPr>
        <p:spPr>
          <a:xfrm>
            <a:off x="0" y="0"/>
            <a:ext cx="1748414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8C7EE-A26C-5146-BD07-4CE6BC20FD1A}"/>
              </a:ext>
            </a:extLst>
          </p:cNvPr>
          <p:cNvSpPr/>
          <p:nvPr/>
        </p:nvSpPr>
        <p:spPr>
          <a:xfrm>
            <a:off x="0" y="6390752"/>
            <a:ext cx="1748414" cy="467248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C9D34-1FBD-B347-AF21-2FE16BDA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6" y="1252993"/>
            <a:ext cx="1207819" cy="857162"/>
          </a:xfrm>
          <a:prstGeom prst="rect">
            <a:avLst/>
          </a:prstGeom>
        </p:spPr>
      </p:pic>
      <p:pic>
        <p:nvPicPr>
          <p:cNvPr id="8" name="Picture 7" descr="Research |">
            <a:extLst>
              <a:ext uri="{FF2B5EF4-FFF2-40B4-BE49-F238E27FC236}">
                <a16:creationId xmlns:a16="http://schemas.microsoft.com/office/drawing/2014/main" id="{1907113E-ED93-01A8-C881-A5E1F4BD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490" y="5129422"/>
            <a:ext cx="2743199" cy="1417319"/>
          </a:xfrm>
          <a:prstGeom prst="rect">
            <a:avLst/>
          </a:prstGeom>
        </p:spPr>
      </p:pic>
      <p:pic>
        <p:nvPicPr>
          <p:cNvPr id="9" name="Picture 8" descr="Arizona Space Grant Consortium Logos | Arizona Space Grant Consortium">
            <a:extLst>
              <a:ext uri="{FF2B5EF4-FFF2-40B4-BE49-F238E27FC236}">
                <a16:creationId xmlns:a16="http://schemas.microsoft.com/office/drawing/2014/main" id="{D0F235D8-C855-EF91-B80E-587B19C10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307" y="4808059"/>
            <a:ext cx="1273066" cy="19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519402-4255-6340-906B-15360E7A88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7E1FE-8F47-4749-8040-63905317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500">
                <a:solidFill>
                  <a:srgbClr val="F1B300"/>
                </a:solidFill>
                <a:latin typeface="Arial"/>
                <a:cs typeface="Arial"/>
              </a:rPr>
              <a:t>Thank You!</a:t>
            </a:r>
            <a:endParaRPr lang="en-US" sz="7500">
              <a:solidFill>
                <a:srgbClr val="F1B3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F615A-223D-624A-897D-E4BAF11A5B86}"/>
              </a:ext>
            </a:extLst>
          </p:cNvPr>
          <p:cNvSpPr/>
          <p:nvPr/>
        </p:nvSpPr>
        <p:spPr>
          <a:xfrm>
            <a:off x="0" y="5918479"/>
            <a:ext cx="12192000" cy="939521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935CF-13E9-9A41-8D7E-83411CCB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560" y="6258875"/>
            <a:ext cx="5308879" cy="258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39023-32EF-C66F-07EF-E0CBEF0B93ED}"/>
              </a:ext>
            </a:extLst>
          </p:cNvPr>
          <p:cNvSpPr txBox="1"/>
          <p:nvPr/>
        </p:nvSpPr>
        <p:spPr>
          <a:xfrm>
            <a:off x="64169" y="6392778"/>
            <a:ext cx="7379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3366"/>
                </a:solidFill>
                <a:latin typeface="Arial"/>
                <a:cs typeface="Arial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4804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F7E3-E89F-5997-0974-0BF29087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5B048-1552-17A6-FE70-3F4E3BF4B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-914400" algn="just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64A67-CEC2-4CE3-36E4-A41E22B746A9}"/>
              </a:ext>
            </a:extLst>
          </p:cNvPr>
          <p:cNvSpPr txBox="1"/>
          <p:nvPr/>
        </p:nvSpPr>
        <p:spPr>
          <a:xfrm>
            <a:off x="0" y="6392778"/>
            <a:ext cx="7218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64A47-BCB4-E82D-CA2D-73BD426AA6E4}"/>
              </a:ext>
            </a:extLst>
          </p:cNvPr>
          <p:cNvSpPr txBox="1"/>
          <p:nvPr/>
        </p:nvSpPr>
        <p:spPr>
          <a:xfrm>
            <a:off x="850231" y="1692442"/>
            <a:ext cx="1063591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457200" algn="just"/>
            <a:r>
              <a:rPr lang="en-US">
                <a:ea typeface="+mn-lt"/>
                <a:cs typeface="+mn-lt"/>
              </a:rPr>
              <a:t>(1) Magazine, E. </a:t>
            </a:r>
            <a:r>
              <a:rPr lang="en-US" i="1">
                <a:ea typeface="+mn-lt"/>
                <a:cs typeface="+mn-lt"/>
              </a:rPr>
              <a:t>Quantum Computing and Data Storage: Navigating the Challenges Ahead</a:t>
            </a:r>
            <a:r>
              <a:rPr lang="en-US">
                <a:ea typeface="+mn-lt"/>
                <a:cs typeface="+mn-lt"/>
              </a:rPr>
              <a:t>. Medium. </a:t>
            </a:r>
            <a:r>
              <a:rPr lang="en-US">
                <a:ea typeface="+mn-lt"/>
                <a:cs typeface="+mn-lt"/>
                <a:hlinkClick r:id="rId2"/>
              </a:rPr>
              <a:t>https://medium.com/@etirismagazine/quantum-computing-and-data-storage-navigating-the-challenges-ahead-ceb05d1784f4</a:t>
            </a:r>
            <a:r>
              <a:rPr lang="en-US">
                <a:ea typeface="+mn-lt"/>
                <a:cs typeface="+mn-lt"/>
              </a:rPr>
              <a:t> (accessed 2024-04-04).</a:t>
            </a:r>
            <a:endParaRPr lang="en-US">
              <a:cs typeface="Calibri" panose="020F0502020204030204"/>
            </a:endParaRPr>
          </a:p>
          <a:p>
            <a:pPr indent="-457200" algn="just"/>
            <a:r>
              <a:rPr lang="en-US">
                <a:ea typeface="+mn-lt"/>
                <a:cs typeface="+mn-lt"/>
              </a:rPr>
              <a:t>(2) Kuen Yao, L.; Yang, Y.; Zhao, D.; Liu, X.; Qiu, J. Tunable Optical Nonlinearity of Indium Tin Oxide for Optical Switching in Epsilon-near-Zero Region. </a:t>
            </a:r>
            <a:r>
              <a:rPr lang="en-US" i="1" err="1">
                <a:ea typeface="+mn-lt"/>
                <a:cs typeface="+mn-lt"/>
              </a:rPr>
              <a:t>Nanophotonics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2022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i="1">
                <a:ea typeface="+mn-lt"/>
                <a:cs typeface="+mn-lt"/>
              </a:rPr>
              <a:t>11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>
                <a:ea typeface="+mn-lt"/>
                <a:cs typeface="+mn-lt"/>
                <a:hlinkClick r:id="rId3"/>
              </a:rPr>
              <a:t>https://doi.org/10.1515/nanoph-2022-0306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pPr indent="-457200" algn="just"/>
            <a:r>
              <a:rPr lang="en-US">
                <a:ea typeface="+mn-lt"/>
                <a:cs typeface="+mn-lt"/>
              </a:rPr>
              <a:t>(3) Batson, E.; Colangelo, M.; </a:t>
            </a:r>
            <a:r>
              <a:rPr lang="en-US" err="1">
                <a:ea typeface="+mn-lt"/>
                <a:cs typeface="+mn-lt"/>
              </a:rPr>
              <a:t>Simonaitis</a:t>
            </a:r>
            <a:r>
              <a:rPr lang="en-US">
                <a:ea typeface="+mn-lt"/>
                <a:cs typeface="+mn-lt"/>
              </a:rPr>
              <a:t>, J.; Gebremeskel, E.; Medeiros, O.; </a:t>
            </a:r>
            <a:r>
              <a:rPr lang="en-US" err="1">
                <a:ea typeface="+mn-lt"/>
                <a:cs typeface="+mn-lt"/>
              </a:rPr>
              <a:t>Saravanapavanantham</a:t>
            </a:r>
            <a:r>
              <a:rPr lang="en-US">
                <a:ea typeface="+mn-lt"/>
                <a:cs typeface="+mn-lt"/>
              </a:rPr>
              <a:t>, M.; </a:t>
            </a:r>
            <a:r>
              <a:rPr lang="en-US" err="1">
                <a:ea typeface="+mn-lt"/>
                <a:cs typeface="+mn-lt"/>
              </a:rPr>
              <a:t>Bulovic</a:t>
            </a:r>
            <a:r>
              <a:rPr lang="en-US">
                <a:ea typeface="+mn-lt"/>
                <a:cs typeface="+mn-lt"/>
              </a:rPr>
              <a:t>, V.; Keathley, P. D.; Berggren, K. K. Reduced ITO for Transparent Superconducting Electronics. </a:t>
            </a:r>
            <a:r>
              <a:rPr lang="en-US" i="1" err="1">
                <a:ea typeface="+mn-lt"/>
                <a:cs typeface="+mn-lt"/>
              </a:rPr>
              <a:t>Supercond</a:t>
            </a:r>
            <a:r>
              <a:rPr lang="en-US" i="1">
                <a:ea typeface="+mn-lt"/>
                <a:cs typeface="+mn-lt"/>
              </a:rPr>
              <a:t>. Sci. Technol.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2023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i="1">
                <a:ea typeface="+mn-lt"/>
                <a:cs typeface="+mn-lt"/>
              </a:rPr>
              <a:t>36</a:t>
            </a:r>
            <a:r>
              <a:rPr lang="en-US">
                <a:ea typeface="+mn-lt"/>
                <a:cs typeface="+mn-lt"/>
              </a:rPr>
              <a:t> (5), 055009. </a:t>
            </a:r>
            <a:r>
              <a:rPr lang="en-US">
                <a:ea typeface="+mn-lt"/>
                <a:cs typeface="+mn-lt"/>
                <a:hlinkClick r:id="rId4"/>
              </a:rPr>
              <a:t>https://doi.org/10.1088/1361-6668/acc280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pPr indent="-457200" algn="just"/>
            <a:r>
              <a:rPr lang="en-US">
                <a:ea typeface="+mn-lt"/>
                <a:cs typeface="+mn-lt"/>
              </a:rPr>
              <a:t>(4) </a:t>
            </a:r>
            <a:r>
              <a:rPr lang="en-US" err="1">
                <a:ea typeface="+mn-lt"/>
                <a:cs typeface="+mn-lt"/>
              </a:rPr>
              <a:t>Mostaço-Guidolin</a:t>
            </a:r>
            <a:r>
              <a:rPr lang="en-US">
                <a:ea typeface="+mn-lt"/>
                <a:cs typeface="+mn-lt"/>
              </a:rPr>
              <a:t>, L.; Rosin, N.; Hackett, T.-L. Imaging Collagen in Scar Tissue: Developments in Second Harmonic Generation Microscopy for Biomedical Applications. </a:t>
            </a:r>
            <a:r>
              <a:rPr lang="en-US" i="1">
                <a:ea typeface="+mn-lt"/>
                <a:cs typeface="+mn-lt"/>
              </a:rPr>
              <a:t>Int. J. Mol. Sci.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2017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i="1">
                <a:ea typeface="+mn-lt"/>
                <a:cs typeface="+mn-lt"/>
              </a:rPr>
              <a:t>18</a:t>
            </a:r>
            <a:r>
              <a:rPr lang="en-US">
                <a:ea typeface="+mn-lt"/>
                <a:cs typeface="+mn-lt"/>
              </a:rPr>
              <a:t>, 1772. </a:t>
            </a:r>
            <a:r>
              <a:rPr lang="en-US">
                <a:ea typeface="+mn-lt"/>
                <a:cs typeface="+mn-lt"/>
                <a:hlinkClick r:id="rId5"/>
              </a:rPr>
              <a:t>https://doi.org/10.3390/ijms18081772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pPr indent="-457200" algn="just"/>
            <a:r>
              <a:rPr lang="en-US">
                <a:ea typeface="+mn-lt"/>
                <a:cs typeface="+mn-lt"/>
              </a:rPr>
              <a:t>(5) Labelle, A. J.; Bonifazi, M.; Tian, Y.; Wong, C.; Hoogland, S.; </a:t>
            </a:r>
            <a:r>
              <a:rPr lang="en-US" err="1">
                <a:ea typeface="+mn-lt"/>
                <a:cs typeface="+mn-lt"/>
              </a:rPr>
              <a:t>Favraud</a:t>
            </a:r>
            <a:r>
              <a:rPr lang="en-US">
                <a:ea typeface="+mn-lt"/>
                <a:cs typeface="+mn-lt"/>
              </a:rPr>
              <a:t>, G.; Walters, G.; Sutherland, B.; Liu, M.; Li, J.; Zhang, X.; Kelley, S. O.; Sargent, E. H.; </a:t>
            </a:r>
            <a:r>
              <a:rPr lang="en-US" err="1">
                <a:ea typeface="+mn-lt"/>
                <a:cs typeface="+mn-lt"/>
              </a:rPr>
              <a:t>Fratalocchi</a:t>
            </a:r>
            <a:r>
              <a:rPr lang="en-US">
                <a:ea typeface="+mn-lt"/>
                <a:cs typeface="+mn-lt"/>
              </a:rPr>
              <a:t>, A. Broadband Epsilon-near-Zero Reflectors Enhance the Quantum Efficiency of Thin Solar Cells at Visible and Infrared Wavelengths. </a:t>
            </a:r>
            <a:r>
              <a:rPr lang="en-US" i="1">
                <a:ea typeface="+mn-lt"/>
                <a:cs typeface="+mn-lt"/>
              </a:rPr>
              <a:t>ACS Appl. Mater. Interfaces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2017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i="1">
                <a:ea typeface="+mn-lt"/>
                <a:cs typeface="+mn-lt"/>
              </a:rPr>
              <a:t>9</a:t>
            </a:r>
            <a:r>
              <a:rPr lang="en-US">
                <a:ea typeface="+mn-lt"/>
                <a:cs typeface="+mn-lt"/>
              </a:rPr>
              <a:t>, 5556–5565. </a:t>
            </a:r>
            <a:r>
              <a:rPr lang="en-US">
                <a:ea typeface="+mn-lt"/>
                <a:cs typeface="+mn-lt"/>
                <a:hlinkClick r:id="rId6"/>
              </a:rPr>
              <a:t>https://doi.org/10.1021/acsami.6b13713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pPr algn="just"/>
            <a:r>
              <a:rPr lang="en-US">
                <a:ea typeface="+mn-lt"/>
                <a:cs typeface="+mn-lt"/>
              </a:rPr>
              <a:t>(6) </a:t>
            </a:r>
            <a:r>
              <a:rPr lang="en-US" i="1">
                <a:ea typeface="+mn-lt"/>
                <a:cs typeface="+mn-lt"/>
              </a:rPr>
              <a:t>Ellipsometry FAQ</a:t>
            </a:r>
            <a:r>
              <a:rPr lang="en-US">
                <a:ea typeface="+mn-lt"/>
                <a:cs typeface="+mn-lt"/>
              </a:rPr>
              <a:t>. J.A. Woollam. </a:t>
            </a:r>
            <a:r>
              <a:rPr lang="en-US">
                <a:ea typeface="+mn-lt"/>
                <a:cs typeface="+mn-lt"/>
                <a:hlinkClick r:id="rId7"/>
              </a:rPr>
              <a:t>https://www.jawoollam.com/resources/ellipsometry-faq</a:t>
            </a:r>
            <a:r>
              <a:rPr lang="en-US">
                <a:ea typeface="+mn-lt"/>
                <a:cs typeface="+mn-lt"/>
              </a:rPr>
              <a:t> (accessed 2024-04-08)</a:t>
            </a:r>
            <a:endParaRPr lang="en-US">
              <a:ea typeface="Calibri"/>
              <a:cs typeface="Calibri"/>
            </a:endParaRPr>
          </a:p>
          <a:p>
            <a:pPr indent="-457200" algn="just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54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D1BF-71AE-EB6F-6BD3-F17B15C1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48CDE-F337-9ECE-1F01-B85C98DE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83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>
                <a:latin typeface="Arial"/>
                <a:cs typeface="Arial"/>
              </a:rPr>
              <a:t>Transparent conductive oxides (TCO's)</a:t>
            </a:r>
            <a:endParaRPr lang="en-US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>
                <a:latin typeface="Arial"/>
                <a:cs typeface="Arial"/>
              </a:rPr>
              <a:t>Indium Tin Oxide (ITO)</a:t>
            </a:r>
          </a:p>
          <a:p>
            <a:pPr algn="just"/>
            <a:r>
              <a:rPr lang="en-US">
                <a:latin typeface="Arial"/>
                <a:cs typeface="Arial"/>
              </a:rPr>
              <a:t>Spin coating</a:t>
            </a:r>
            <a:endParaRPr lang="en-US"/>
          </a:p>
          <a:p>
            <a:pPr algn="just"/>
            <a:r>
              <a:rPr lang="en-US">
                <a:latin typeface="Arial"/>
                <a:cs typeface="Arial"/>
              </a:rPr>
              <a:t>Epsilon-near-zero</a:t>
            </a:r>
            <a:r>
              <a:rPr lang="en-US" baseline="30000">
                <a:latin typeface="Arial"/>
                <a:cs typeface="Arial"/>
              </a:rPr>
              <a:t>2,5</a:t>
            </a:r>
            <a:endParaRPr lang="en-US" baseline="30000"/>
          </a:p>
          <a:p>
            <a:pPr algn="just"/>
            <a:r>
              <a:rPr lang="en-US">
                <a:latin typeface="Arial"/>
                <a:cs typeface="Arial"/>
              </a:rPr>
              <a:t>Frequency Switching</a:t>
            </a:r>
          </a:p>
          <a:p>
            <a:pPr algn="just"/>
            <a:r>
              <a:rPr lang="en-US">
                <a:latin typeface="Arial"/>
                <a:cs typeface="Arial"/>
              </a:rPr>
              <a:t>Superconducting ITO</a:t>
            </a:r>
            <a:r>
              <a:rPr lang="en-US" baseline="30000">
                <a:latin typeface="Arial"/>
                <a:cs typeface="Arial"/>
              </a:rPr>
              <a:t>3</a:t>
            </a:r>
            <a:endParaRPr lang="en-US" baseline="300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71164-5B38-97BA-5773-4B815E9E7BA0}"/>
              </a:ext>
            </a:extLst>
          </p:cNvPr>
          <p:cNvSpPr txBox="1"/>
          <p:nvPr/>
        </p:nvSpPr>
        <p:spPr>
          <a:xfrm>
            <a:off x="64169" y="6392778"/>
            <a:ext cx="4973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/>
          </a:p>
        </p:txBody>
      </p:sp>
      <p:pic>
        <p:nvPicPr>
          <p:cNvPr id="5" name="Picture 4" descr="A red line with black text&#10;&#10;Description automatically generated">
            <a:extLst>
              <a:ext uri="{FF2B5EF4-FFF2-40B4-BE49-F238E27FC236}">
                <a16:creationId xmlns:a16="http://schemas.microsoft.com/office/drawing/2014/main" id="{42BD6FE0-0633-1663-55F3-AC293A33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61" y="4218530"/>
            <a:ext cx="4835692" cy="2050884"/>
          </a:xfrm>
          <a:prstGeom prst="rect">
            <a:avLst/>
          </a:prstGeom>
        </p:spPr>
      </p:pic>
      <p:pic>
        <p:nvPicPr>
          <p:cNvPr id="6" name="Picture 5" descr="Quantum Computing and Data Storage: Navigating the Challenges Ahead | by  Etiris Magazine | Medium">
            <a:extLst>
              <a:ext uri="{FF2B5EF4-FFF2-40B4-BE49-F238E27FC236}">
                <a16:creationId xmlns:a16="http://schemas.microsoft.com/office/drawing/2014/main" id="{2DC3ABFC-DA23-BE92-6DEC-F1F7D7BA4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06" y="900096"/>
            <a:ext cx="4844715" cy="277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64896C-A663-94A8-241B-2C509825B935}"/>
              </a:ext>
            </a:extLst>
          </p:cNvPr>
          <p:cNvSpPr txBox="1"/>
          <p:nvPr/>
        </p:nvSpPr>
        <p:spPr>
          <a:xfrm>
            <a:off x="7940842" y="6352673"/>
            <a:ext cx="2743200" cy="80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12483-EEB1-AFDA-DEBA-E391B6A49B89}"/>
              </a:ext>
            </a:extLst>
          </p:cNvPr>
          <p:cNvSpPr txBox="1"/>
          <p:nvPr/>
        </p:nvSpPr>
        <p:spPr>
          <a:xfrm>
            <a:off x="7336816" y="6354886"/>
            <a:ext cx="29998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cs typeface="Calibri"/>
              </a:rPr>
              <a:t>Motasco</a:t>
            </a:r>
            <a:r>
              <a:rPr lang="en-US">
                <a:cs typeface="Calibri"/>
              </a:rPr>
              <a:t> </a:t>
            </a:r>
            <a:r>
              <a:rPr lang="en-US" i="1">
                <a:cs typeface="Calibri"/>
              </a:rPr>
              <a:t>et. al</a:t>
            </a:r>
            <a:r>
              <a:rPr lang="en-US" baseline="30000">
                <a:cs typeface="Calibri"/>
              </a:rPr>
              <a:t>4</a:t>
            </a:r>
            <a:endParaRPr lang="en-US" i="1" baseline="3000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A8EDE-8B03-2661-2066-4C838A5A2CB2}"/>
              </a:ext>
            </a:extLst>
          </p:cNvPr>
          <p:cNvSpPr txBox="1"/>
          <p:nvPr/>
        </p:nvSpPr>
        <p:spPr>
          <a:xfrm>
            <a:off x="7189672" y="3679173"/>
            <a:ext cx="3288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Medium.com</a:t>
            </a:r>
            <a:r>
              <a:rPr lang="en-US" baseline="30000">
                <a:cs typeface="Calibri"/>
              </a:rPr>
              <a:t>1</a:t>
            </a:r>
            <a:endParaRPr lang="en-US" baseline="30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37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5A3B-9829-668C-C872-1B0AF236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Methods - Slide Creation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C699-8915-91CA-D690-862674BE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4718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n-US">
                <a:latin typeface="Arial"/>
                <a:cs typeface="Arial"/>
              </a:rPr>
              <a:t>Make ITO solution</a:t>
            </a:r>
            <a:endParaRPr lang="en-US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>
                <a:latin typeface="Arial"/>
                <a:cs typeface="Arial"/>
              </a:rPr>
              <a:t>3 atom% Na</a:t>
            </a:r>
            <a:r>
              <a:rPr lang="en-US" b="1" baseline="30000">
                <a:latin typeface="Arial"/>
                <a:cs typeface="Arial"/>
              </a:rPr>
              <a:t>+</a:t>
            </a:r>
            <a:r>
              <a:rPr lang="en-US" b="1">
                <a:latin typeface="Arial"/>
                <a:cs typeface="Arial"/>
              </a:rPr>
              <a:t>, Li</a:t>
            </a:r>
            <a:r>
              <a:rPr lang="en-US" b="1" baseline="30000">
                <a:latin typeface="Arial"/>
                <a:cs typeface="Arial"/>
              </a:rPr>
              <a:t>+</a:t>
            </a:r>
            <a:r>
              <a:rPr lang="en-US" b="1">
                <a:latin typeface="Arial"/>
                <a:cs typeface="Arial"/>
              </a:rPr>
              <a:t>, K</a:t>
            </a:r>
            <a:r>
              <a:rPr lang="en-US" b="1" baseline="30000">
                <a:latin typeface="Arial"/>
                <a:cs typeface="Arial"/>
              </a:rPr>
              <a:t>+</a:t>
            </a:r>
            <a:endParaRPr lang="en-US" b="1" baseline="30000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>
                <a:latin typeface="Arial"/>
                <a:cs typeface="Arial"/>
              </a:rPr>
              <a:t>0.2 M In</a:t>
            </a:r>
            <a:r>
              <a:rPr lang="en-US" b="1" baseline="30000">
                <a:latin typeface="Arial"/>
                <a:cs typeface="Arial"/>
              </a:rPr>
              <a:t>3+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>
                <a:latin typeface="Arial"/>
                <a:cs typeface="Arial"/>
              </a:rPr>
              <a:t>5 atom% Sn</a:t>
            </a:r>
            <a:r>
              <a:rPr lang="en-US" b="1" baseline="30000">
                <a:latin typeface="Arial"/>
                <a:cs typeface="Arial"/>
              </a:rPr>
              <a:t>4+</a:t>
            </a:r>
          </a:p>
          <a:p>
            <a:pPr algn="just"/>
            <a:r>
              <a:rPr lang="en-US">
                <a:latin typeface="Arial"/>
                <a:cs typeface="Arial"/>
              </a:rPr>
              <a:t>Glass substrate</a:t>
            </a:r>
          </a:p>
          <a:p>
            <a:pPr algn="just"/>
            <a:r>
              <a:rPr lang="en-US">
                <a:latin typeface="Arial"/>
                <a:cs typeface="Arial"/>
              </a:rPr>
              <a:t>Spin coat slides</a:t>
            </a:r>
            <a:endParaRPr lang="en-US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>
                <a:latin typeface="Arial"/>
                <a:cs typeface="Arial"/>
              </a:rPr>
              <a:t>200 </a:t>
            </a:r>
            <a:r>
              <a:rPr lang="en-US" b="1" err="1">
                <a:latin typeface="Arial"/>
                <a:cs typeface="Arial"/>
              </a:rPr>
              <a:t>μL</a:t>
            </a:r>
            <a:r>
              <a:rPr lang="en-US" b="1">
                <a:latin typeface="Arial"/>
                <a:cs typeface="Arial"/>
              </a:rPr>
              <a:t> of solution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>
                <a:latin typeface="Arial"/>
                <a:cs typeface="Arial"/>
              </a:rPr>
              <a:t>1500 rpm increased to 2000 rpm and spin for 60 seconds</a:t>
            </a:r>
          </a:p>
          <a:p>
            <a:pPr algn="just"/>
            <a:r>
              <a:rPr lang="en-US">
                <a:latin typeface="Arial"/>
                <a:cs typeface="Arial"/>
              </a:rPr>
              <a:t>125 ºC then 400 ºC drying step</a:t>
            </a:r>
          </a:p>
          <a:p>
            <a:pPr algn="just"/>
            <a:r>
              <a:rPr lang="en-US">
                <a:latin typeface="Arial"/>
                <a:cs typeface="Arial"/>
              </a:rPr>
              <a:t>150 ºC H</a:t>
            </a:r>
            <a:r>
              <a:rPr lang="en-US" baseline="-25000">
                <a:latin typeface="Arial"/>
                <a:cs typeface="Arial"/>
              </a:rPr>
              <a:t>2</a:t>
            </a:r>
            <a:r>
              <a:rPr lang="en-US">
                <a:latin typeface="Arial"/>
                <a:cs typeface="Arial"/>
              </a:rPr>
              <a:t>/</a:t>
            </a:r>
            <a:r>
              <a:rPr lang="en-US" err="1">
                <a:latin typeface="Arial"/>
                <a:cs typeface="Arial"/>
              </a:rPr>
              <a:t>Ar</a:t>
            </a:r>
            <a:r>
              <a:rPr lang="en-US">
                <a:latin typeface="Arial"/>
                <a:cs typeface="Arial"/>
              </a:rPr>
              <a:t> annealing 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4727B-C580-EFF8-07D2-68BEFD1318C9}"/>
              </a:ext>
            </a:extLst>
          </p:cNvPr>
          <p:cNvSpPr txBox="1"/>
          <p:nvPr/>
        </p:nvSpPr>
        <p:spPr>
          <a:xfrm>
            <a:off x="64169" y="6392778"/>
            <a:ext cx="4973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4" name="Picture 3" descr="A couple of small bottles with labels&#10;&#10;Description automatically generated">
            <a:extLst>
              <a:ext uri="{FF2B5EF4-FFF2-40B4-BE49-F238E27FC236}">
                <a16:creationId xmlns:a16="http://schemas.microsoft.com/office/drawing/2014/main" id="{2E21F6C2-7393-598A-8037-2CAF88CA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192" y="1462208"/>
            <a:ext cx="2724150" cy="2428875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8C35ABB0-3CB3-7388-1327-6DE4BCF80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671" y="4254661"/>
            <a:ext cx="3456368" cy="1917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C04E3C-2047-635F-8639-D0C671B69099}"/>
              </a:ext>
            </a:extLst>
          </p:cNvPr>
          <p:cNvSpPr txBox="1"/>
          <p:nvPr/>
        </p:nvSpPr>
        <p:spPr>
          <a:xfrm>
            <a:off x="7966939" y="3890987"/>
            <a:ext cx="2661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Lamborn, S.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C7A74-B11C-F2D6-1513-4945D43D7515}"/>
              </a:ext>
            </a:extLst>
          </p:cNvPr>
          <p:cNvSpPr txBox="1"/>
          <p:nvPr/>
        </p:nvSpPr>
        <p:spPr>
          <a:xfrm>
            <a:off x="8108829" y="6171732"/>
            <a:ext cx="2661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Lamborn, S. 2024</a:t>
            </a:r>
          </a:p>
        </p:txBody>
      </p:sp>
    </p:spTree>
    <p:extLst>
      <p:ext uri="{BB962C8B-B14F-4D97-AF65-F5344CB8AC3E}">
        <p14:creationId xmlns:p14="http://schemas.microsoft.com/office/powerpoint/2010/main" val="253203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7B25-1439-F6E9-E37D-BD39D20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8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Methods - Slide Characterization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EF44-6549-6AB9-1075-A00FAB6E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604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UV-Vis</a:t>
            </a:r>
            <a:endParaRPr lang="en-US" dirty="0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Optical transparency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Optical bandgap</a:t>
            </a:r>
            <a:endParaRPr lang="en-US" dirty="0">
              <a:latin typeface="Arial"/>
              <a:cs typeface="Arial"/>
            </a:endParaRPr>
          </a:p>
          <a:p>
            <a:pPr marL="457200" lvl="1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algn="just"/>
            <a:r>
              <a:rPr lang="en-US" dirty="0">
                <a:latin typeface="Arial"/>
                <a:cs typeface="Arial"/>
              </a:rPr>
              <a:t>Ellipsometry</a:t>
            </a:r>
            <a:endParaRPr lang="en-US" dirty="0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Refractive index: </a:t>
            </a:r>
            <a:r>
              <a:rPr lang="en-US" b="1" i="1" dirty="0">
                <a:latin typeface="Arial"/>
                <a:cs typeface="Arial"/>
              </a:rPr>
              <a:t>n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Permittivity: </a:t>
            </a:r>
            <a:r>
              <a:rPr lang="en-US" b="1" i="1" dirty="0">
                <a:latin typeface="Arial"/>
                <a:cs typeface="Arial"/>
              </a:rPr>
              <a:t>ε, ε'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Extinction coefficient: </a:t>
            </a:r>
            <a:r>
              <a:rPr lang="en-US" b="1" i="1" dirty="0">
                <a:latin typeface="Arial"/>
                <a:cs typeface="Arial"/>
              </a:rPr>
              <a:t>k</a:t>
            </a:r>
          </a:p>
          <a:p>
            <a:pPr marL="0" indent="0">
              <a:buNone/>
            </a:pP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382DB-CAFA-CA7B-1234-8635C25D7543}"/>
              </a:ext>
            </a:extLst>
          </p:cNvPr>
          <p:cNvSpPr txBox="1"/>
          <p:nvPr/>
        </p:nvSpPr>
        <p:spPr>
          <a:xfrm>
            <a:off x="64169" y="6392778"/>
            <a:ext cx="4973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4" name="Picture 3" descr="A machine on a table&#10;&#10;Description automatically generated">
            <a:extLst>
              <a:ext uri="{FF2B5EF4-FFF2-40B4-BE49-F238E27FC236}">
                <a16:creationId xmlns:a16="http://schemas.microsoft.com/office/drawing/2014/main" id="{D5D7AC43-2273-89F6-7763-F98FB41D9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98" y="1528900"/>
            <a:ext cx="3625014" cy="2755232"/>
          </a:xfrm>
          <a:prstGeom prst="rect">
            <a:avLst/>
          </a:prstGeom>
        </p:spPr>
      </p:pic>
      <p:pic>
        <p:nvPicPr>
          <p:cNvPr id="6" name="Picture 5" descr="Ellipsometry FAQ - J.A. Woollam">
            <a:extLst>
              <a:ext uri="{FF2B5EF4-FFF2-40B4-BE49-F238E27FC236}">
                <a16:creationId xmlns:a16="http://schemas.microsoft.com/office/drawing/2014/main" id="{7EE4A8C4-6205-CE70-288B-35BECC887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44" y="4421497"/>
            <a:ext cx="4812629" cy="2201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3E189-5AC9-9E83-DF38-A73E0B682DFC}"/>
              </a:ext>
            </a:extLst>
          </p:cNvPr>
          <p:cNvSpPr txBox="1"/>
          <p:nvPr/>
        </p:nvSpPr>
        <p:spPr>
          <a:xfrm>
            <a:off x="7174834" y="6513094"/>
            <a:ext cx="299185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J.A. Woolam</a:t>
            </a:r>
            <a:r>
              <a:rPr lang="en-US" sz="1600" baseline="30000">
                <a:ea typeface="Calibri"/>
                <a:cs typeface="Calibri"/>
              </a:rPr>
              <a:t>6</a:t>
            </a:r>
            <a:endParaRPr lang="en-US" sz="1600" baseline="30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75673-A63E-867A-87D4-6361E393BC65}"/>
              </a:ext>
            </a:extLst>
          </p:cNvPr>
          <p:cNvSpPr txBox="1"/>
          <p:nvPr/>
        </p:nvSpPr>
        <p:spPr>
          <a:xfrm>
            <a:off x="7341574" y="4248339"/>
            <a:ext cx="2661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Lamborn, S. 2024</a:t>
            </a:r>
          </a:p>
        </p:txBody>
      </p:sp>
    </p:spTree>
    <p:extLst>
      <p:ext uri="{BB962C8B-B14F-4D97-AF65-F5344CB8AC3E}">
        <p14:creationId xmlns:p14="http://schemas.microsoft.com/office/powerpoint/2010/main" val="185592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6EEC-B008-D8A2-E77A-3BB15D70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Results and Discussion - UV-Vis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E6F9-127A-DABB-1F20-5BCED248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46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3% Na</a:t>
            </a:r>
            <a:r>
              <a:rPr lang="en-US" baseline="30000" dirty="0"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Highest absorption in the visible, lowest in the UV</a:t>
            </a:r>
            <a:endParaRPr lang="en-US" b="1" dirty="0"/>
          </a:p>
          <a:p>
            <a:pPr algn="just"/>
            <a:r>
              <a:rPr lang="en-US" dirty="0">
                <a:latin typeface="Arial"/>
                <a:cs typeface="Arial"/>
              </a:rPr>
              <a:t>3% K</a:t>
            </a:r>
            <a:r>
              <a:rPr lang="en-US" baseline="30000" dirty="0"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Lowest absorption in the visible, higher in UV than Na</a:t>
            </a:r>
            <a:r>
              <a:rPr lang="en-US" b="1" baseline="30000" dirty="0">
                <a:latin typeface="Arial"/>
                <a:cs typeface="Arial"/>
              </a:rPr>
              <a:t>+</a:t>
            </a:r>
            <a:endParaRPr lang="en-US" b="1" dirty="0"/>
          </a:p>
          <a:p>
            <a:pPr algn="just"/>
            <a:r>
              <a:rPr lang="en-US" dirty="0">
                <a:latin typeface="Arial"/>
                <a:cs typeface="Arial"/>
              </a:rPr>
              <a:t>3% Li</a:t>
            </a:r>
            <a:r>
              <a:rPr lang="en-US" baseline="30000" dirty="0"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baseline="30000" dirty="0"/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b="1" dirty="0">
                <a:latin typeface="Arial"/>
                <a:cs typeface="Arial"/>
              </a:rPr>
              <a:t>Higher absorption than K</a:t>
            </a:r>
            <a:r>
              <a:rPr lang="en-US" b="1" baseline="30000" dirty="0">
                <a:latin typeface="Arial"/>
                <a:cs typeface="Arial"/>
              </a:rPr>
              <a:t>+ </a:t>
            </a:r>
            <a:r>
              <a:rPr lang="en-US" b="1" dirty="0">
                <a:latin typeface="Arial"/>
                <a:cs typeface="Arial"/>
              </a:rPr>
              <a:t>in the visible, lower than Na</a:t>
            </a:r>
            <a:r>
              <a:rPr lang="en-US" b="1" baseline="30000" dirty="0">
                <a:latin typeface="Arial"/>
                <a:cs typeface="Arial"/>
              </a:rPr>
              <a:t>+</a:t>
            </a:r>
            <a:r>
              <a:rPr lang="en-US" b="1" dirty="0">
                <a:latin typeface="Arial"/>
                <a:cs typeface="Arial"/>
              </a:rPr>
              <a:t> in the UV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D88AF-A1AA-8E16-46F5-DC3C9F3A495A}"/>
              </a:ext>
            </a:extLst>
          </p:cNvPr>
          <p:cNvSpPr txBox="1"/>
          <p:nvPr/>
        </p:nvSpPr>
        <p:spPr>
          <a:xfrm>
            <a:off x="64169" y="6392778"/>
            <a:ext cx="4973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6D93902-C107-9E74-D079-2F66D3D2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35" y="2350670"/>
            <a:ext cx="5924550" cy="3295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2B7456-BF36-9050-F0CE-424E489F861A}"/>
              </a:ext>
            </a:extLst>
          </p:cNvPr>
          <p:cNvSpPr txBox="1"/>
          <p:nvPr/>
        </p:nvSpPr>
        <p:spPr>
          <a:xfrm>
            <a:off x="7972195" y="5646215"/>
            <a:ext cx="2661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Lamborn, S. 2024</a:t>
            </a:r>
          </a:p>
        </p:txBody>
      </p:sp>
    </p:spTree>
    <p:extLst>
      <p:ext uri="{BB962C8B-B14F-4D97-AF65-F5344CB8AC3E}">
        <p14:creationId xmlns:p14="http://schemas.microsoft.com/office/powerpoint/2010/main" val="140387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55C1-AE4E-2770-8935-097A5B25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>
                <a:latin typeface="Arial"/>
                <a:cs typeface="Arial"/>
              </a:rPr>
              <a:t>Results and Discussion- </a:t>
            </a:r>
            <a:r>
              <a:rPr lang="en-US" sz="4800" err="1">
                <a:latin typeface="Arial"/>
                <a:cs typeface="Arial"/>
              </a:rPr>
              <a:t>Tauc</a:t>
            </a:r>
            <a:r>
              <a:rPr lang="en-US" sz="4800">
                <a:latin typeface="Arial"/>
                <a:cs typeface="Arial"/>
              </a:rPr>
              <a:t> Plots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1A68-2545-5F7F-0F02-9A629B68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613166"/>
            <a:ext cx="566106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latin typeface="Arial"/>
                <a:cs typeface="Arial"/>
              </a:rPr>
              <a:t>Lowest energy photon absorbed to excite electrons</a:t>
            </a:r>
            <a:endParaRPr lang="en-US" dirty="0"/>
          </a:p>
          <a:p>
            <a:pPr algn="just"/>
            <a:r>
              <a:rPr lang="en-US" dirty="0">
                <a:latin typeface="Arial"/>
                <a:cs typeface="Arial"/>
              </a:rPr>
              <a:t>Smaller bandgap = lower optical transparency</a:t>
            </a:r>
          </a:p>
          <a:p>
            <a:pPr algn="just"/>
            <a:r>
              <a:rPr lang="en-US" dirty="0">
                <a:latin typeface="Arial"/>
                <a:cs typeface="Arial"/>
              </a:rPr>
              <a:t>Na</a:t>
            </a:r>
            <a:r>
              <a:rPr lang="en-US" baseline="30000" dirty="0"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Tauc</a:t>
            </a:r>
            <a:r>
              <a:rPr lang="en-US" dirty="0">
                <a:latin typeface="Arial"/>
                <a:cs typeface="Arial"/>
              </a:rPr>
              <a:t> plot feature at 2.5 eV, not present in other plots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0A25AF-0960-F018-196E-2A618754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32913"/>
              </p:ext>
            </p:extLst>
          </p:nvPr>
        </p:nvGraphicFramePr>
        <p:xfrm>
          <a:off x="1542789" y="4342356"/>
          <a:ext cx="3434103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506">
                  <a:extLst>
                    <a:ext uri="{9D8B030D-6E8A-4147-A177-3AD203B41FA5}">
                      <a16:colId xmlns:a16="http://schemas.microsoft.com/office/drawing/2014/main" val="3766816765"/>
                    </a:ext>
                  </a:extLst>
                </a:gridCol>
                <a:gridCol w="1826597">
                  <a:extLst>
                    <a:ext uri="{9D8B030D-6E8A-4147-A177-3AD203B41FA5}">
                      <a16:colId xmlns:a16="http://schemas.microsoft.com/office/drawing/2014/main" val="2958353634"/>
                    </a:ext>
                  </a:extLst>
                </a:gridCol>
              </a:tblGrid>
              <a:tr h="64168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Dopant Species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Experimental Bandgap Energy (eV)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36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 at% Li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3.15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5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 at% Na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3.31 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9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 at% K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3.19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70709"/>
                  </a:ext>
                </a:extLst>
              </a:tr>
            </a:tbl>
          </a:graphicData>
        </a:graphic>
      </p:graphicFrame>
      <p:pic>
        <p:nvPicPr>
          <p:cNvPr id="9" name="Picture 8" descr="A graph with a line&#10;&#10;Description automatically generated">
            <a:extLst>
              <a:ext uri="{FF2B5EF4-FFF2-40B4-BE49-F238E27FC236}">
                <a16:creationId xmlns:a16="http://schemas.microsoft.com/office/drawing/2014/main" id="{0A65EA9B-312B-2C45-CE24-E2E6641B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2" y="1821681"/>
            <a:ext cx="7170821" cy="3760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C5DF5-AA73-9D01-5680-EB651244DFBF}"/>
              </a:ext>
            </a:extLst>
          </p:cNvPr>
          <p:cNvSpPr txBox="1"/>
          <p:nvPr/>
        </p:nvSpPr>
        <p:spPr>
          <a:xfrm>
            <a:off x="64169" y="6392778"/>
            <a:ext cx="4973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CF4B8-A341-A524-FFD7-7482009731B6}"/>
              </a:ext>
            </a:extLst>
          </p:cNvPr>
          <p:cNvSpPr txBox="1"/>
          <p:nvPr/>
        </p:nvSpPr>
        <p:spPr>
          <a:xfrm>
            <a:off x="8671133" y="5535856"/>
            <a:ext cx="2661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Lamborn, S. 2024</a:t>
            </a:r>
          </a:p>
        </p:txBody>
      </p:sp>
    </p:spTree>
    <p:extLst>
      <p:ext uri="{BB962C8B-B14F-4D97-AF65-F5344CB8AC3E}">
        <p14:creationId xmlns:p14="http://schemas.microsoft.com/office/powerpoint/2010/main" val="283996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6EEC-B008-D8A2-E77A-3BB15D70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>
                <a:latin typeface="Arial"/>
                <a:cs typeface="Arial"/>
              </a:rPr>
              <a:t>Results and Discussion - Ellipsometry</a:t>
            </a:r>
            <a:endParaRPr lang="en-US" sz="4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831E5-F8B2-07FC-EB08-B9DE8AF7BA1A}"/>
              </a:ext>
            </a:extLst>
          </p:cNvPr>
          <p:cNvSpPr txBox="1"/>
          <p:nvPr/>
        </p:nvSpPr>
        <p:spPr>
          <a:xfrm>
            <a:off x="64169" y="6392778"/>
            <a:ext cx="4973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CD935-0CDE-CC47-FBC1-0083B237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" y="3657599"/>
            <a:ext cx="4634158" cy="287153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2C17FEB-2693-AD5D-C398-9B27D1EEC60B}"/>
              </a:ext>
            </a:extLst>
          </p:cNvPr>
          <p:cNvGrpSpPr/>
          <p:nvPr/>
        </p:nvGrpSpPr>
        <p:grpSpPr>
          <a:xfrm>
            <a:off x="6848421" y="3936332"/>
            <a:ext cx="3697705" cy="2930730"/>
            <a:chOff x="6848421" y="3936332"/>
            <a:chExt cx="3697705" cy="2930730"/>
          </a:xfrm>
        </p:grpSpPr>
        <p:pic>
          <p:nvPicPr>
            <p:cNvPr id="8" name="Picture 7" descr="A diagram of a graph&#10;&#10;Description automatically generated">
              <a:extLst>
                <a:ext uri="{FF2B5EF4-FFF2-40B4-BE49-F238E27FC236}">
                  <a16:creationId xmlns:a16="http://schemas.microsoft.com/office/drawing/2014/main" id="{D7231032-BCCB-E246-7E17-56568A455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8421" y="3936332"/>
              <a:ext cx="3697705" cy="29236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184F3E-6303-3F97-A190-ECD0CDAA0956}"/>
                </a:ext>
              </a:extLst>
            </p:cNvPr>
            <p:cNvSpPr txBox="1"/>
            <p:nvPr/>
          </p:nvSpPr>
          <p:spPr>
            <a:xfrm>
              <a:off x="6965240" y="6528508"/>
              <a:ext cx="346553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ea typeface="Calibri"/>
                  <a:cs typeface="Calibri"/>
                </a:rPr>
                <a:t>Kuen Yao</a:t>
              </a:r>
              <a:r>
                <a:rPr lang="en-US" sz="1600" i="1">
                  <a:ea typeface="Calibri"/>
                  <a:cs typeface="Calibri"/>
                </a:rPr>
                <a:t> et. al</a:t>
              </a:r>
              <a:r>
                <a:rPr lang="en-US" sz="1600" baseline="30000">
                  <a:ea typeface="Calibri"/>
                  <a:cs typeface="Calibri"/>
                </a:rPr>
                <a:t>2</a:t>
              </a:r>
              <a:endParaRPr lang="en-US" sz="1600" i="1" baseline="30000">
                <a:ea typeface="Calibri"/>
                <a:cs typeface="Calibri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4F0D8-EEE4-0442-051C-84AD6A38C88A}"/>
              </a:ext>
            </a:extLst>
          </p:cNvPr>
          <p:cNvSpPr/>
          <p:nvPr/>
        </p:nvSpPr>
        <p:spPr>
          <a:xfrm>
            <a:off x="840827" y="2843047"/>
            <a:ext cx="3394841" cy="588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EFE410-D28B-A5E9-6E71-0E52222AB524}"/>
              </a:ext>
            </a:extLst>
          </p:cNvPr>
          <p:cNvSpPr txBox="1"/>
          <p:nvPr/>
        </p:nvSpPr>
        <p:spPr>
          <a:xfrm>
            <a:off x="1834153" y="6455511"/>
            <a:ext cx="2661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Lamborn, S. 2024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E2481E-9408-D5A1-F818-6754F2F71E99}"/>
              </a:ext>
            </a:extLst>
          </p:cNvPr>
          <p:cNvGrpSpPr/>
          <p:nvPr/>
        </p:nvGrpSpPr>
        <p:grpSpPr>
          <a:xfrm>
            <a:off x="6586807" y="1301355"/>
            <a:ext cx="4032580" cy="2702775"/>
            <a:chOff x="6849536" y="1400642"/>
            <a:chExt cx="4032580" cy="2702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0DEC8C-2392-8F6A-833D-753329897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9536" y="1400642"/>
              <a:ext cx="4032580" cy="240631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C520A0-EA40-6BA6-EBD9-138694564BB7}"/>
                </a:ext>
              </a:extLst>
            </p:cNvPr>
            <p:cNvSpPr txBox="1"/>
            <p:nvPr/>
          </p:nvSpPr>
          <p:spPr>
            <a:xfrm>
              <a:off x="7809284" y="3764863"/>
              <a:ext cx="2661780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ea typeface="Calibri"/>
                  <a:cs typeface="Calibri"/>
                </a:rPr>
                <a:t>Lamborn, S. 2024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97FC85-3B76-D56E-64D6-9B338BF49818}"/>
              </a:ext>
            </a:extLst>
          </p:cNvPr>
          <p:cNvGrpSpPr/>
          <p:nvPr/>
        </p:nvGrpSpPr>
        <p:grpSpPr>
          <a:xfrm>
            <a:off x="9122977" y="2247000"/>
            <a:ext cx="465222" cy="1195135"/>
            <a:chOff x="9176083" y="2374231"/>
            <a:chExt cx="561474" cy="15400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C7D10B-0E80-8665-6DE2-AF2015BD5409}"/>
                </a:ext>
              </a:extLst>
            </p:cNvPr>
            <p:cNvGrpSpPr/>
            <p:nvPr/>
          </p:nvGrpSpPr>
          <p:grpSpPr>
            <a:xfrm>
              <a:off x="9176083" y="2374231"/>
              <a:ext cx="561474" cy="1058779"/>
              <a:chOff x="12496799" y="1475873"/>
              <a:chExt cx="561474" cy="1058779"/>
            </a:xfrm>
          </p:grpSpPr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801740CD-14FE-0C6A-9666-4E1AA56C4A26}"/>
                  </a:ext>
                </a:extLst>
              </p:cNvPr>
              <p:cNvSpPr/>
              <p:nvPr/>
            </p:nvSpPr>
            <p:spPr>
              <a:xfrm>
                <a:off x="12697325" y="1957137"/>
                <a:ext cx="160421" cy="577515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AA9F3C-4BDA-4922-502C-AFD3A4A4B273}"/>
                  </a:ext>
                </a:extLst>
              </p:cNvPr>
              <p:cNvSpPr/>
              <p:nvPr/>
            </p:nvSpPr>
            <p:spPr>
              <a:xfrm>
                <a:off x="12496799" y="1475873"/>
                <a:ext cx="561474" cy="48126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60FD80-1FBF-7157-CAFC-F519202E5115}"/>
                </a:ext>
              </a:extLst>
            </p:cNvPr>
            <p:cNvSpPr/>
            <p:nvPr/>
          </p:nvSpPr>
          <p:spPr>
            <a:xfrm>
              <a:off x="9176083" y="3433009"/>
              <a:ext cx="561474" cy="48126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E6F9-127A-DABB-1F20-5BCED248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22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Refractive index, </a:t>
            </a:r>
            <a:r>
              <a:rPr lang="en-US" i="1">
                <a:latin typeface="Arial"/>
                <a:cs typeface="Arial"/>
              </a:rPr>
              <a:t>n</a:t>
            </a:r>
          </a:p>
          <a:p>
            <a:r>
              <a:rPr lang="en-US">
                <a:latin typeface="Arial"/>
                <a:cs typeface="Arial"/>
              </a:rPr>
              <a:t>Extinction coefficient, </a:t>
            </a:r>
            <a:r>
              <a:rPr lang="en-US" i="1">
                <a:latin typeface="Arial"/>
                <a:cs typeface="Arial"/>
              </a:rPr>
              <a:t>k</a:t>
            </a:r>
            <a:endParaRPr lang="en-US" i="1"/>
          </a:p>
          <a:p>
            <a:r>
              <a:rPr lang="en-US">
                <a:latin typeface="Arial"/>
                <a:cs typeface="Arial"/>
              </a:rPr>
              <a:t>Permittivity: </a:t>
            </a:r>
            <a:r>
              <a:rPr lang="en-US" i="1">
                <a:latin typeface="Arial"/>
                <a:cs typeface="Arial"/>
              </a:rPr>
              <a:t>ε, ε'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8768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E441-AA3B-215B-B317-2BBB7DDB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C6BCC-DCA2-F0FC-8E8E-5940AE0F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50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/>
            <a:r>
              <a:rPr lang="en-US">
                <a:latin typeface="Arial"/>
                <a:cs typeface="Arial"/>
              </a:rPr>
              <a:t>Transparent in visible and IR</a:t>
            </a:r>
            <a:endParaRPr lang="en-US"/>
          </a:p>
          <a:p>
            <a:pPr marL="457200" indent="-457200" algn="just"/>
            <a:r>
              <a:rPr lang="en-US">
                <a:latin typeface="Arial"/>
                <a:cs typeface="Arial"/>
              </a:rPr>
              <a:t>Refractive index changes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just"/>
            <a:r>
              <a:rPr lang="en-US">
                <a:latin typeface="Arial"/>
                <a:cs typeface="Arial"/>
              </a:rPr>
              <a:t>ENZ region not observed at desired wavelength, but making progress</a:t>
            </a:r>
          </a:p>
          <a:p>
            <a:pPr marL="457200" indent="-457200" algn="just"/>
            <a:r>
              <a:rPr lang="en-US">
                <a:latin typeface="Arial"/>
                <a:cs typeface="Arial"/>
              </a:rPr>
              <a:t>Continue to tune dopant type and levels</a:t>
            </a:r>
            <a:endParaRPr lang="en-US"/>
          </a:p>
          <a:p>
            <a:pPr marL="457200" indent="-457200" algn="just"/>
            <a:r>
              <a:rPr lang="en-US">
                <a:latin typeface="Arial"/>
                <a:cs typeface="Arial"/>
              </a:rPr>
              <a:t>Examine electrical properties of doped ITO thin-films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C496A-CCFC-BE22-0E4C-09162BE1C9FE}"/>
              </a:ext>
            </a:extLst>
          </p:cNvPr>
          <p:cNvSpPr txBox="1"/>
          <p:nvPr/>
        </p:nvSpPr>
        <p:spPr>
          <a:xfrm>
            <a:off x="64169" y="6392778"/>
            <a:ext cx="4973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8</a:t>
            </a:r>
          </a:p>
        </p:txBody>
      </p:sp>
      <p:pic>
        <p:nvPicPr>
          <p:cNvPr id="8" name="Picture 7" descr="Quantum Computing and Data Storage: Navigating the Challenges Ahead | by  Etiris Magazine | Medium">
            <a:extLst>
              <a:ext uri="{FF2B5EF4-FFF2-40B4-BE49-F238E27FC236}">
                <a16:creationId xmlns:a16="http://schemas.microsoft.com/office/drawing/2014/main" id="{6B667A31-2BC8-767F-B461-2A8A699C1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601" y="3544831"/>
            <a:ext cx="4636168" cy="2631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641F31-ACF7-BFB6-3ABF-6E78769DD821}"/>
              </a:ext>
            </a:extLst>
          </p:cNvPr>
          <p:cNvSpPr txBox="1"/>
          <p:nvPr/>
        </p:nvSpPr>
        <p:spPr>
          <a:xfrm>
            <a:off x="7571873" y="6208294"/>
            <a:ext cx="3288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Medium.com</a:t>
            </a:r>
            <a:r>
              <a:rPr lang="en-US" baseline="30000">
                <a:cs typeface="Calibri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494A9-DF26-7AAA-A2F0-FB36F88E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89" y="660491"/>
            <a:ext cx="4201022" cy="2614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83A77-FA90-0714-D3FB-678122CEA4FD}"/>
              </a:ext>
            </a:extLst>
          </p:cNvPr>
          <p:cNvSpPr txBox="1"/>
          <p:nvPr/>
        </p:nvSpPr>
        <p:spPr>
          <a:xfrm>
            <a:off x="7882857" y="3202560"/>
            <a:ext cx="26617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Lamborn, S. 2024</a:t>
            </a:r>
          </a:p>
        </p:txBody>
      </p:sp>
    </p:spTree>
    <p:extLst>
      <p:ext uri="{BB962C8B-B14F-4D97-AF65-F5344CB8AC3E}">
        <p14:creationId xmlns:p14="http://schemas.microsoft.com/office/powerpoint/2010/main" val="370123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95A2-3FDD-44CF-CC17-A755F1D0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98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Acknowledgements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960E-4E0E-354D-1FAB-F47882CB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645"/>
            <a:ext cx="10515600" cy="308069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en-US">
                <a:latin typeface="Arial"/>
                <a:cs typeface="Arial"/>
              </a:rPr>
              <a:t>NASA Space Grant and the Center for Quantum Networks for funding on this project</a:t>
            </a:r>
            <a:endParaRPr lang="en-US"/>
          </a:p>
          <a:p>
            <a:pPr algn="just"/>
            <a:r>
              <a:rPr lang="en-US">
                <a:latin typeface="Arial"/>
                <a:cs typeface="Arial"/>
              </a:rPr>
              <a:t>Jean Shuler mini-grant for supporting travel to ASU for ellipsometry measurements </a:t>
            </a:r>
            <a:endParaRPr lang="en-US"/>
          </a:p>
          <a:p>
            <a:pPr algn="just"/>
            <a:r>
              <a:rPr lang="en-US">
                <a:latin typeface="Arial"/>
                <a:cs typeface="Arial"/>
              </a:rPr>
              <a:t>ASU Eyring Materials Center for ellipsometer use</a:t>
            </a:r>
            <a:endParaRPr lang="en-US"/>
          </a:p>
          <a:p>
            <a:pPr algn="just"/>
            <a:r>
              <a:rPr lang="en-US">
                <a:latin typeface="Arial"/>
                <a:cs typeface="Arial"/>
              </a:rPr>
              <a:t>Thank you to my laboratory partners, Madison King and Henry Garland for working with me on this project</a:t>
            </a:r>
            <a:endParaRPr lang="en-US"/>
          </a:p>
          <a:p>
            <a:pPr algn="just"/>
            <a:r>
              <a:rPr lang="en-US">
                <a:latin typeface="Arial"/>
                <a:cs typeface="Arial"/>
              </a:rPr>
              <a:t>Thank you to Dr. Stephanie Hurst for her mentorship on this project. </a:t>
            </a:r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B5EEBD5-DE6A-CD34-3F70-0DE7E769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303" y="4211052"/>
            <a:ext cx="4449121" cy="2646948"/>
          </a:xfrm>
          <a:prstGeom prst="rect">
            <a:avLst/>
          </a:prstGeom>
        </p:spPr>
      </p:pic>
      <p:pic>
        <p:nvPicPr>
          <p:cNvPr id="5" name="Picture 4" descr="Stephanie Hurst – ¡MIRA!">
            <a:extLst>
              <a:ext uri="{FF2B5EF4-FFF2-40B4-BE49-F238E27FC236}">
                <a16:creationId xmlns:a16="http://schemas.microsoft.com/office/drawing/2014/main" id="{2A0E2DCA-BE65-52FE-251B-CDC4E1B9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1" y="4207042"/>
            <a:ext cx="2735179" cy="2646948"/>
          </a:xfrm>
          <a:prstGeom prst="rect">
            <a:avLst/>
          </a:prstGeom>
        </p:spPr>
      </p:pic>
      <p:pic>
        <p:nvPicPr>
          <p:cNvPr id="7" name="Picture 6" descr="Research |">
            <a:extLst>
              <a:ext uri="{FF2B5EF4-FFF2-40B4-BE49-F238E27FC236}">
                <a16:creationId xmlns:a16="http://schemas.microsoft.com/office/drawing/2014/main" id="{BC430058-0AC2-D876-4428-095DE6C45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16" y="3701675"/>
            <a:ext cx="2743199" cy="1417319"/>
          </a:xfrm>
          <a:prstGeom prst="rect">
            <a:avLst/>
          </a:prstGeom>
        </p:spPr>
      </p:pic>
      <p:pic>
        <p:nvPicPr>
          <p:cNvPr id="9" name="Picture 8" descr="Arizona Space Grant Consortium Logos | Arizona Space Grant Consortium">
            <a:extLst>
              <a:ext uri="{FF2B5EF4-FFF2-40B4-BE49-F238E27FC236}">
                <a16:creationId xmlns:a16="http://schemas.microsoft.com/office/drawing/2014/main" id="{9A6F6A60-ADA2-6D7C-5FF1-2CE75A01E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518" y="4896291"/>
            <a:ext cx="1273066" cy="1958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9DABDB-0717-A1AE-96F7-AEE28622A293}"/>
              </a:ext>
            </a:extLst>
          </p:cNvPr>
          <p:cNvSpPr txBox="1"/>
          <p:nvPr/>
        </p:nvSpPr>
        <p:spPr>
          <a:xfrm>
            <a:off x="97972" y="6432081"/>
            <a:ext cx="6737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1063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Thin Films for Quantum Networking:  Effect of P-type Doping on Spin Coated ITO Thin Films</vt:lpstr>
      <vt:lpstr>Introduction</vt:lpstr>
      <vt:lpstr>Methods - Slide Creation</vt:lpstr>
      <vt:lpstr>Methods - Slide Characterization</vt:lpstr>
      <vt:lpstr>Results and Discussion - UV-Vis</vt:lpstr>
      <vt:lpstr>Results and Discussion- Tauc Plots</vt:lpstr>
      <vt:lpstr>Results and Discussion - Ellipsometry</vt:lpstr>
      <vt:lpstr>Conclusion</vt:lpstr>
      <vt:lpstr>Acknowledgements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Anne Bell</dc:creator>
  <cp:lastModifiedBy>Michelle A. Coe</cp:lastModifiedBy>
  <cp:revision>36</cp:revision>
  <dcterms:created xsi:type="dcterms:W3CDTF">2019-12-30T16:43:17Z</dcterms:created>
  <dcterms:modified xsi:type="dcterms:W3CDTF">2024-04-09T22:39:45Z</dcterms:modified>
</cp:coreProperties>
</file>